
<file path=[Content_Types].xml><?xml version="1.0" encoding="utf-8"?>
<Types xmlns="http://schemas.openxmlformats.org/package/2006/content-types">
  <Default Extension="fntdata" ContentType="application/x-fontdata"/>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Nunito" pitchFamily="2" charset="77"/>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805a380acd_3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805a380acd_3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a7c650ab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a7c650ab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process of creating and choose an ad is a timely and costly process. There’s many factors to consider and approval needed along with testing before the ad is sent for delivery to the audience. For example, one problem is that a single ad will not work in all markets due to regional differences.</a:t>
            </a:r>
            <a:endParaRPr/>
          </a:p>
          <a:p>
            <a:pPr marL="0" lvl="0" indent="0" algn="l" rtl="0">
              <a:spcBef>
                <a:spcPts val="0"/>
              </a:spcBef>
              <a:spcAft>
                <a:spcPts val="0"/>
              </a:spcAft>
              <a:buNone/>
            </a:pPr>
            <a:endParaRPr/>
          </a:p>
          <a:p>
            <a:pPr marL="0" lvl="0" indent="0" algn="l" rtl="0">
              <a:spcBef>
                <a:spcPts val="0"/>
              </a:spcBef>
              <a:spcAft>
                <a:spcPts val="0"/>
              </a:spcAft>
              <a:buNone/>
            </a:pPr>
            <a:r>
              <a:rPr lang="en"/>
              <a:t>Our approach is to use a controlled feedback loop that utilizes AI/ML techniques to generate and adapt images.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acc045def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acc045def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aca5e7041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aca5e7041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step is data collection. We leverage existing platforms to obtain the necessary data. For example, we use Google Image and other search engines to download the most relevant images and sources like Wikipedia to obtain key phrases and words that describe the product or brand.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aca5e7041a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aca5e7041a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ca5e7041a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ca5e7041a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A/B Testing component, it’s important to first recall that our goal is to generate an advertisement that maximizes engagement with users. To that end, we want to optimize for some metric that best captures user engagement. The problem with traditional metrics like impressions and reach is that they’re a product of the ad engine and we cannot emulate this locally so we chose to find a proxy for clicks. We simulate this with a prompt that can be seen on the right of this slide and use head to head comparisons against a baseline. The baseline can be thought of as the deployed ad which we want to make sure our generated ad can beat. If our generated ad can’t beat the existing ad it won’t make commercial sense to actually use the generated ad.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ca5e7041a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aca5e7041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805a380acd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805a380acd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aca5e7041a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aca5e7041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3700"/>
              <a:t>Topic 3: AI-Powered Ad Creatives Generation and Campaign</a:t>
            </a:r>
            <a:endParaRPr sz="7900"/>
          </a:p>
        </p:txBody>
      </p:sp>
      <p:sp>
        <p:nvSpPr>
          <p:cNvPr id="129" name="Google Shape;129;p13"/>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sz="1800">
                <a:solidFill>
                  <a:srgbClr val="202124"/>
                </a:solidFill>
              </a:rPr>
              <a:t>Parth Patel, Tanmaya Hada, Ricky Guo, Albert Stanley, Pranav Balgi</a:t>
            </a:r>
            <a:endParaRPr sz="3600">
              <a:solidFill>
                <a:srgbClr val="20212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2"/>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sp>
        <p:nvSpPr>
          <p:cNvPr id="135" name="Google Shape;135;p14"/>
          <p:cNvSpPr txBox="1">
            <a:spLocks noGrp="1"/>
          </p:cNvSpPr>
          <p:nvPr>
            <p:ph type="body" idx="1"/>
          </p:nvPr>
        </p:nvSpPr>
        <p:spPr>
          <a:xfrm>
            <a:off x="819150" y="1304600"/>
            <a:ext cx="7505700" cy="3134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Char char="●"/>
            </a:pPr>
            <a:r>
              <a:rPr lang="en" sz="1600">
                <a:solidFill>
                  <a:srgbClr val="000000"/>
                </a:solidFill>
              </a:rPr>
              <a:t>Manually creating ads and selecting the best one is a timely and costly approach.</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Problem:</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A single ad may not work in all target markets</a:t>
            </a:r>
            <a:endParaRPr sz="1600">
              <a:solidFill>
                <a:srgbClr val="000000"/>
              </a:solidFill>
            </a:endParaRPr>
          </a:p>
          <a:p>
            <a:pPr marL="1371600" lvl="2" indent="-330200" algn="l" rtl="0">
              <a:spcBef>
                <a:spcPts val="0"/>
              </a:spcBef>
              <a:spcAft>
                <a:spcPts val="0"/>
              </a:spcAft>
              <a:buClr>
                <a:srgbClr val="000000"/>
              </a:buClr>
              <a:buSzPts val="1600"/>
              <a:buChar char="■"/>
            </a:pPr>
            <a:r>
              <a:rPr lang="en" sz="1600">
                <a:solidFill>
                  <a:srgbClr val="000000"/>
                </a:solidFill>
              </a:rPr>
              <a:t>Example: regional differences, special occasions</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Solution:</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Use a controlled feedback loop</a:t>
            </a:r>
            <a:endParaRPr sz="1600">
              <a:solidFill>
                <a:srgbClr val="000000"/>
              </a:solidFill>
            </a:endParaRPr>
          </a:p>
          <a:p>
            <a:pPr marL="1371600" lvl="2" indent="-330200" algn="l" rtl="0">
              <a:spcBef>
                <a:spcPts val="0"/>
              </a:spcBef>
              <a:spcAft>
                <a:spcPts val="0"/>
              </a:spcAft>
              <a:buClr>
                <a:srgbClr val="000000"/>
              </a:buClr>
              <a:buSzPts val="1600"/>
              <a:buChar char="■"/>
            </a:pPr>
            <a:r>
              <a:rPr lang="en" sz="1600">
                <a:solidFill>
                  <a:srgbClr val="000000"/>
                </a:solidFill>
              </a:rPr>
              <a:t>Utilize AI/ML techniques to generate images</a:t>
            </a:r>
            <a:endParaRPr sz="1600">
              <a:solidFill>
                <a:srgbClr val="000000"/>
              </a:solidFill>
            </a:endParaRPr>
          </a:p>
          <a:p>
            <a:pPr marL="1371600" lvl="2" indent="-330200" algn="l" rtl="0">
              <a:spcBef>
                <a:spcPts val="0"/>
              </a:spcBef>
              <a:spcAft>
                <a:spcPts val="0"/>
              </a:spcAft>
              <a:buClr>
                <a:srgbClr val="000000"/>
              </a:buClr>
              <a:buSzPts val="1600"/>
              <a:buChar char="■"/>
            </a:pPr>
            <a:r>
              <a:rPr lang="en" sz="1600">
                <a:solidFill>
                  <a:srgbClr val="000000"/>
                </a:solidFill>
              </a:rPr>
              <a:t>Based on metrics, adapt the image that did best and send it for delivery</a:t>
            </a:r>
            <a:endParaRPr sz="1600">
              <a:solidFill>
                <a:srgbClr val="000000"/>
              </a:solidFill>
            </a:endParaRPr>
          </a:p>
          <a:p>
            <a:pPr marL="0" lvl="0" indent="0" algn="l" rtl="0">
              <a:spcBef>
                <a:spcPts val="1200"/>
              </a:spcBef>
              <a:spcAft>
                <a:spcPts val="1200"/>
              </a:spcAft>
              <a:buNone/>
            </a:pPr>
            <a:endParaRPr sz="11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4070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Feedback Loop Diagram</a:t>
            </a:r>
            <a:endParaRPr/>
          </a:p>
        </p:txBody>
      </p:sp>
      <p:pic>
        <p:nvPicPr>
          <p:cNvPr id="141" name="Google Shape;141;p15"/>
          <p:cNvPicPr preferRelativeResize="0"/>
          <p:nvPr/>
        </p:nvPicPr>
        <p:blipFill>
          <a:blip r:embed="rId3">
            <a:alphaModFix/>
          </a:blip>
          <a:stretch>
            <a:fillRect/>
          </a:stretch>
        </p:blipFill>
        <p:spPr>
          <a:xfrm>
            <a:off x="1319075" y="1361650"/>
            <a:ext cx="6596899" cy="307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 Collection</a:t>
            </a:r>
            <a:endParaRPr/>
          </a:p>
        </p:txBody>
      </p:sp>
      <p:sp>
        <p:nvSpPr>
          <p:cNvPr id="147" name="Google Shape;147;p16"/>
          <p:cNvSpPr txBox="1">
            <a:spLocks noGrp="1"/>
          </p:cNvSpPr>
          <p:nvPr>
            <p:ph type="body" idx="1"/>
          </p:nvPr>
        </p:nvSpPr>
        <p:spPr>
          <a:xfrm>
            <a:off x="504175" y="1304600"/>
            <a:ext cx="3056700" cy="27909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Leverage existing platforms’ API and data-scraping to decide what images would be the most appropriate to use.</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Use phrases and words associated with the brands/objects parsed from the internet.</a:t>
            </a:r>
            <a:endParaRPr sz="1600">
              <a:solidFill>
                <a:srgbClr val="000000"/>
              </a:solidFill>
            </a:endParaRPr>
          </a:p>
          <a:p>
            <a:pPr marL="0" lvl="0" indent="0" algn="l" rtl="0">
              <a:spcBef>
                <a:spcPts val="1200"/>
              </a:spcBef>
              <a:spcAft>
                <a:spcPts val="1200"/>
              </a:spcAft>
              <a:buNone/>
            </a:pPr>
            <a:endParaRPr sz="1100">
              <a:solidFill>
                <a:srgbClr val="000000"/>
              </a:solidFill>
            </a:endParaRPr>
          </a:p>
        </p:txBody>
      </p:sp>
      <p:sp>
        <p:nvSpPr>
          <p:cNvPr id="148" name="Google Shape;148;p16"/>
          <p:cNvSpPr txBox="1"/>
          <p:nvPr/>
        </p:nvSpPr>
        <p:spPr>
          <a:xfrm>
            <a:off x="6806675" y="2811700"/>
            <a:ext cx="14481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rgbClr val="202124"/>
                </a:solidFill>
              </a:rPr>
              <a:t>Crisp and refreshing</a:t>
            </a:r>
            <a:endParaRPr sz="1800"/>
          </a:p>
        </p:txBody>
      </p:sp>
      <p:pic>
        <p:nvPicPr>
          <p:cNvPr id="149" name="Google Shape;149;p16"/>
          <p:cNvPicPr preferRelativeResize="0"/>
          <p:nvPr/>
        </p:nvPicPr>
        <p:blipFill>
          <a:blip r:embed="rId3">
            <a:alphaModFix/>
          </a:blip>
          <a:stretch>
            <a:fillRect/>
          </a:stretch>
        </p:blipFill>
        <p:spPr>
          <a:xfrm>
            <a:off x="6710597" y="263247"/>
            <a:ext cx="1448075" cy="1669800"/>
          </a:xfrm>
          <a:prstGeom prst="rect">
            <a:avLst/>
          </a:prstGeom>
          <a:noFill/>
          <a:ln>
            <a:noFill/>
          </a:ln>
        </p:spPr>
      </p:pic>
      <p:pic>
        <p:nvPicPr>
          <p:cNvPr id="150" name="Google Shape;150;p16"/>
          <p:cNvPicPr preferRelativeResize="0"/>
          <p:nvPr/>
        </p:nvPicPr>
        <p:blipFill>
          <a:blip r:embed="rId4">
            <a:alphaModFix/>
          </a:blip>
          <a:stretch>
            <a:fillRect/>
          </a:stretch>
        </p:blipFill>
        <p:spPr>
          <a:xfrm>
            <a:off x="4169651" y="370175"/>
            <a:ext cx="1669800" cy="1669800"/>
          </a:xfrm>
          <a:prstGeom prst="rect">
            <a:avLst/>
          </a:prstGeom>
          <a:noFill/>
          <a:ln>
            <a:noFill/>
          </a:ln>
        </p:spPr>
      </p:pic>
      <p:sp>
        <p:nvSpPr>
          <p:cNvPr id="151" name="Google Shape;151;p16"/>
          <p:cNvSpPr/>
          <p:nvPr/>
        </p:nvSpPr>
        <p:spPr>
          <a:xfrm rot="5400000">
            <a:off x="4726450" y="2008050"/>
            <a:ext cx="556200" cy="406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1"/>
              </a:highlight>
            </a:endParaRPr>
          </a:p>
        </p:txBody>
      </p:sp>
      <p:sp>
        <p:nvSpPr>
          <p:cNvPr id="152" name="Google Shape;152;p16"/>
          <p:cNvSpPr/>
          <p:nvPr/>
        </p:nvSpPr>
        <p:spPr>
          <a:xfrm rot="5400000">
            <a:off x="7252625" y="2193863"/>
            <a:ext cx="556200" cy="406200"/>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1"/>
              </a:highlight>
            </a:endParaRPr>
          </a:p>
        </p:txBody>
      </p:sp>
      <p:sp>
        <p:nvSpPr>
          <p:cNvPr id="153" name="Google Shape;153;p16"/>
          <p:cNvSpPr/>
          <p:nvPr/>
        </p:nvSpPr>
        <p:spPr>
          <a:xfrm rot="3644294">
            <a:off x="5335894" y="3974203"/>
            <a:ext cx="556055" cy="406166"/>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1"/>
              </a:highlight>
            </a:endParaRPr>
          </a:p>
        </p:txBody>
      </p:sp>
      <p:sp>
        <p:nvSpPr>
          <p:cNvPr id="154" name="Google Shape;154;p16"/>
          <p:cNvSpPr txBox="1"/>
          <p:nvPr/>
        </p:nvSpPr>
        <p:spPr>
          <a:xfrm>
            <a:off x="5687600" y="4466740"/>
            <a:ext cx="1448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202124"/>
                </a:solidFill>
              </a:rPr>
              <a:t>Dreambooth</a:t>
            </a:r>
            <a:endParaRPr sz="1800"/>
          </a:p>
        </p:txBody>
      </p:sp>
      <p:pic>
        <p:nvPicPr>
          <p:cNvPr id="155" name="Google Shape;155;p16"/>
          <p:cNvPicPr preferRelativeResize="0"/>
          <p:nvPr/>
        </p:nvPicPr>
        <p:blipFill>
          <a:blip r:embed="rId5">
            <a:alphaModFix/>
          </a:blip>
          <a:stretch>
            <a:fillRect/>
          </a:stretch>
        </p:blipFill>
        <p:spPr>
          <a:xfrm>
            <a:off x="4591650" y="2622100"/>
            <a:ext cx="921751" cy="1152200"/>
          </a:xfrm>
          <a:prstGeom prst="rect">
            <a:avLst/>
          </a:prstGeom>
          <a:noFill/>
          <a:ln>
            <a:noFill/>
          </a:ln>
        </p:spPr>
      </p:pic>
      <p:sp>
        <p:nvSpPr>
          <p:cNvPr id="156" name="Google Shape;156;p16"/>
          <p:cNvSpPr/>
          <p:nvPr/>
        </p:nvSpPr>
        <p:spPr>
          <a:xfrm rot="7222363">
            <a:off x="6859780" y="3869117"/>
            <a:ext cx="798025" cy="406322"/>
          </a:xfrm>
          <a:prstGeom prst="righ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dk1"/>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819150" y="845600"/>
            <a:ext cx="37530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Dreambooth</a:t>
            </a:r>
            <a:endParaRPr/>
          </a:p>
        </p:txBody>
      </p:sp>
      <p:sp>
        <p:nvSpPr>
          <p:cNvPr id="162" name="Google Shape;162;p17"/>
          <p:cNvSpPr txBox="1">
            <a:spLocks noGrp="1"/>
          </p:cNvSpPr>
          <p:nvPr>
            <p:ph type="body" idx="1"/>
          </p:nvPr>
        </p:nvSpPr>
        <p:spPr>
          <a:xfrm>
            <a:off x="819150" y="1990725"/>
            <a:ext cx="3653100" cy="2448000"/>
          </a:xfrm>
          <a:prstGeom prst="rect">
            <a:avLst/>
          </a:prstGeom>
        </p:spPr>
        <p:txBody>
          <a:bodyPr spcFirstLastPara="1" wrap="square" lIns="91425" tIns="91425" rIns="91425" bIns="91425" anchor="t" anchorCtr="0">
            <a:normAutofit fontScale="92500" lnSpcReduction="10000"/>
          </a:bodyPr>
          <a:lstStyle/>
          <a:p>
            <a:pPr marL="457200" lvl="0" indent="-293211" algn="l" rtl="0">
              <a:spcBef>
                <a:spcPts val="0"/>
              </a:spcBef>
              <a:spcAft>
                <a:spcPts val="0"/>
              </a:spcAft>
              <a:buClr>
                <a:srgbClr val="000000"/>
              </a:buClr>
              <a:buSzPct val="100000"/>
              <a:buChar char="●"/>
            </a:pPr>
            <a:r>
              <a:rPr lang="en" sz="1100">
                <a:solidFill>
                  <a:srgbClr val="000000"/>
                </a:solidFill>
              </a:rPr>
              <a:t>Used implementation based on stable diffusion</a:t>
            </a:r>
            <a:endParaRPr sz="1100">
              <a:solidFill>
                <a:srgbClr val="000000"/>
              </a:solidFill>
            </a:endParaRPr>
          </a:p>
          <a:p>
            <a:pPr marL="457200" lvl="0" indent="-293211" algn="l" rtl="0">
              <a:spcBef>
                <a:spcPts val="0"/>
              </a:spcBef>
              <a:spcAft>
                <a:spcPts val="0"/>
              </a:spcAft>
              <a:buClr>
                <a:srgbClr val="000000"/>
              </a:buClr>
              <a:buSzPct val="100000"/>
              <a:buChar char="●"/>
            </a:pPr>
            <a:r>
              <a:rPr lang="en" sz="1100">
                <a:solidFill>
                  <a:srgbClr val="000000"/>
                </a:solidFill>
              </a:rPr>
              <a:t>Fine tuned stable diffusion on a few example products:</a:t>
            </a:r>
            <a:endParaRPr sz="1100">
              <a:solidFill>
                <a:srgbClr val="000000"/>
              </a:solidFill>
            </a:endParaRPr>
          </a:p>
          <a:p>
            <a:pPr marL="914400" lvl="1" indent="-293211" algn="l" rtl="0">
              <a:spcBef>
                <a:spcPts val="0"/>
              </a:spcBef>
              <a:spcAft>
                <a:spcPts val="0"/>
              </a:spcAft>
              <a:buClr>
                <a:srgbClr val="000000"/>
              </a:buClr>
              <a:buSzPct val="100000"/>
              <a:buChar char="○"/>
            </a:pPr>
            <a:r>
              <a:rPr lang="en">
                <a:solidFill>
                  <a:srgbClr val="000000"/>
                </a:solidFill>
              </a:rPr>
              <a:t>Coca-Cola bottle</a:t>
            </a:r>
            <a:endParaRPr>
              <a:solidFill>
                <a:srgbClr val="000000"/>
              </a:solidFill>
            </a:endParaRPr>
          </a:p>
          <a:p>
            <a:pPr marL="914400" lvl="1" indent="-293211" algn="l" rtl="0">
              <a:spcBef>
                <a:spcPts val="0"/>
              </a:spcBef>
              <a:spcAft>
                <a:spcPts val="0"/>
              </a:spcAft>
              <a:buClr>
                <a:srgbClr val="000000"/>
              </a:buClr>
              <a:buSzPct val="100000"/>
              <a:buChar char="○"/>
            </a:pPr>
            <a:r>
              <a:rPr lang="en">
                <a:solidFill>
                  <a:srgbClr val="000000"/>
                </a:solidFill>
              </a:rPr>
              <a:t>pepperoni pizza</a:t>
            </a:r>
            <a:endParaRPr>
              <a:solidFill>
                <a:srgbClr val="000000"/>
              </a:solidFill>
            </a:endParaRPr>
          </a:p>
          <a:p>
            <a:pPr marL="457200" lvl="0" indent="-304958" algn="l" rtl="0">
              <a:spcBef>
                <a:spcPts val="0"/>
              </a:spcBef>
              <a:spcAft>
                <a:spcPts val="0"/>
              </a:spcAft>
              <a:buClr>
                <a:srgbClr val="000000"/>
              </a:buClr>
              <a:buSzPct val="100000"/>
              <a:buChar char="●"/>
            </a:pPr>
            <a:r>
              <a:rPr lang="en">
                <a:solidFill>
                  <a:srgbClr val="000000"/>
                </a:solidFill>
              </a:rPr>
              <a:t>Deployed model on AWS EC2 Instance to provide API for inference</a:t>
            </a:r>
            <a:endParaRPr>
              <a:solidFill>
                <a:srgbClr val="000000"/>
              </a:solidFill>
            </a:endParaRPr>
          </a:p>
          <a:p>
            <a:pPr marL="914400" lvl="1" indent="-293211" algn="l" rtl="0">
              <a:spcBef>
                <a:spcPts val="0"/>
              </a:spcBef>
              <a:spcAft>
                <a:spcPts val="0"/>
              </a:spcAft>
              <a:buClr>
                <a:srgbClr val="000000"/>
              </a:buClr>
              <a:buSzPct val="100000"/>
              <a:buChar char="○"/>
            </a:pPr>
            <a:r>
              <a:rPr lang="en">
                <a:solidFill>
                  <a:srgbClr val="000000"/>
                </a:solidFill>
              </a:rPr>
              <a:t>dreambooth/?query=”a pepperoni pizza”</a:t>
            </a:r>
            <a:endParaRPr>
              <a:solidFill>
                <a:srgbClr val="000000"/>
              </a:solidFill>
            </a:endParaRPr>
          </a:p>
          <a:p>
            <a:pPr marL="914400" lvl="1" indent="-293211" algn="l" rtl="0">
              <a:spcBef>
                <a:spcPts val="0"/>
              </a:spcBef>
              <a:spcAft>
                <a:spcPts val="0"/>
              </a:spcAft>
              <a:buClr>
                <a:srgbClr val="000000"/>
              </a:buClr>
              <a:buSzPct val="100000"/>
              <a:buChar char="○"/>
            </a:pPr>
            <a:r>
              <a:rPr lang="en">
                <a:solidFill>
                  <a:srgbClr val="000000"/>
                </a:solidFill>
              </a:rPr>
              <a:t>Returns image generated by the fine-tuned diffusion model</a:t>
            </a:r>
            <a:endParaRPr>
              <a:solidFill>
                <a:srgbClr val="000000"/>
              </a:solidFill>
            </a:endParaRPr>
          </a:p>
          <a:p>
            <a:pPr marL="0" lvl="0" indent="0" algn="l" rtl="0">
              <a:spcBef>
                <a:spcPts val="1200"/>
              </a:spcBef>
              <a:spcAft>
                <a:spcPts val="0"/>
              </a:spcAft>
              <a:buNone/>
            </a:pPr>
            <a:endParaRPr>
              <a:solidFill>
                <a:srgbClr val="000000"/>
              </a:solidFill>
            </a:endParaRPr>
          </a:p>
          <a:p>
            <a:pPr marL="0" lvl="0" indent="0" algn="l" rtl="0">
              <a:spcBef>
                <a:spcPts val="1200"/>
              </a:spcBef>
              <a:spcAft>
                <a:spcPts val="1200"/>
              </a:spcAft>
              <a:buNone/>
            </a:pPr>
            <a:endParaRPr sz="1100">
              <a:solidFill>
                <a:srgbClr val="000000"/>
              </a:solidFill>
            </a:endParaRPr>
          </a:p>
        </p:txBody>
      </p:sp>
      <p:pic>
        <p:nvPicPr>
          <p:cNvPr id="163" name="Google Shape;163;p17"/>
          <p:cNvPicPr preferRelativeResize="0"/>
          <p:nvPr/>
        </p:nvPicPr>
        <p:blipFill>
          <a:blip r:embed="rId3">
            <a:alphaModFix/>
          </a:blip>
          <a:stretch>
            <a:fillRect/>
          </a:stretch>
        </p:blipFill>
        <p:spPr>
          <a:xfrm>
            <a:off x="7551800" y="2989876"/>
            <a:ext cx="1298600" cy="1298600"/>
          </a:xfrm>
          <a:prstGeom prst="rect">
            <a:avLst/>
          </a:prstGeom>
          <a:noFill/>
          <a:ln>
            <a:noFill/>
          </a:ln>
        </p:spPr>
      </p:pic>
      <p:sp>
        <p:nvSpPr>
          <p:cNvPr id="164" name="Google Shape;164;p17"/>
          <p:cNvSpPr txBox="1"/>
          <p:nvPr/>
        </p:nvSpPr>
        <p:spPr>
          <a:xfrm>
            <a:off x="5576950" y="2529100"/>
            <a:ext cx="277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Inference After Fine-Tuning</a:t>
            </a:r>
            <a:endParaRPr>
              <a:latin typeface="Calibri"/>
              <a:ea typeface="Calibri"/>
              <a:cs typeface="Calibri"/>
              <a:sym typeface="Calibri"/>
            </a:endParaRPr>
          </a:p>
        </p:txBody>
      </p:sp>
      <p:sp>
        <p:nvSpPr>
          <p:cNvPr id="165" name="Google Shape;165;p17"/>
          <p:cNvSpPr txBox="1"/>
          <p:nvPr/>
        </p:nvSpPr>
        <p:spPr>
          <a:xfrm>
            <a:off x="6012750" y="713025"/>
            <a:ext cx="1366200" cy="16932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Calibri"/>
                <a:ea typeface="Calibri"/>
                <a:cs typeface="Calibri"/>
                <a:sym typeface="Calibri"/>
              </a:rPr>
              <a:t>Training Images</a:t>
            </a:r>
            <a:br>
              <a:rPr lang="en" b="1">
                <a:latin typeface="Calibri"/>
                <a:ea typeface="Calibri"/>
                <a:cs typeface="Calibri"/>
                <a:sym typeface="Calibri"/>
              </a:rPr>
            </a:br>
            <a:br>
              <a:rPr lang="en" b="1">
                <a:latin typeface="Calibri"/>
                <a:ea typeface="Calibri"/>
                <a:cs typeface="Calibri"/>
                <a:sym typeface="Calibri"/>
              </a:rPr>
            </a:br>
            <a:br>
              <a:rPr lang="en" b="1">
                <a:latin typeface="Calibri"/>
                <a:ea typeface="Calibri"/>
                <a:cs typeface="Calibri"/>
                <a:sym typeface="Calibri"/>
              </a:rPr>
            </a:br>
            <a:br>
              <a:rPr lang="en" b="1">
                <a:latin typeface="Calibri"/>
                <a:ea typeface="Calibri"/>
                <a:cs typeface="Calibri"/>
                <a:sym typeface="Calibri"/>
              </a:rPr>
            </a:br>
            <a:br>
              <a:rPr lang="en" b="1">
                <a:latin typeface="Calibri"/>
                <a:ea typeface="Calibri"/>
                <a:cs typeface="Calibri"/>
                <a:sym typeface="Calibri"/>
              </a:rPr>
            </a:br>
            <a:br>
              <a:rPr lang="en" b="1">
                <a:latin typeface="Calibri"/>
                <a:ea typeface="Calibri"/>
                <a:cs typeface="Calibri"/>
                <a:sym typeface="Calibri"/>
              </a:rPr>
            </a:br>
            <a:endParaRPr b="1">
              <a:latin typeface="Calibri"/>
              <a:ea typeface="Calibri"/>
              <a:cs typeface="Calibri"/>
              <a:sym typeface="Calibri"/>
            </a:endParaRPr>
          </a:p>
        </p:txBody>
      </p:sp>
      <p:sp>
        <p:nvSpPr>
          <p:cNvPr id="166" name="Google Shape;166;p17"/>
          <p:cNvSpPr txBox="1"/>
          <p:nvPr/>
        </p:nvSpPr>
        <p:spPr>
          <a:xfrm>
            <a:off x="4601250" y="3008125"/>
            <a:ext cx="12159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alibri"/>
                <a:ea typeface="Calibri"/>
                <a:cs typeface="Calibri"/>
                <a:sym typeface="Calibri"/>
              </a:rPr>
              <a:t>Query</a:t>
            </a:r>
            <a:endParaRPr b="1">
              <a:latin typeface="Calibri"/>
              <a:ea typeface="Calibri"/>
              <a:cs typeface="Calibri"/>
              <a:sym typeface="Calibri"/>
            </a:endParaRPr>
          </a:p>
          <a:p>
            <a:pPr marL="0" lvl="0" indent="0" algn="ctr" rtl="0">
              <a:spcBef>
                <a:spcPts val="0"/>
              </a:spcBef>
              <a:spcAft>
                <a:spcPts val="0"/>
              </a:spcAft>
              <a:buNone/>
            </a:pPr>
            <a:r>
              <a:rPr lang="en">
                <a:latin typeface="Calibri"/>
                <a:ea typeface="Calibri"/>
                <a:cs typeface="Calibri"/>
                <a:sym typeface="Calibri"/>
              </a:rPr>
              <a:t>coke soda bottle in the forest</a:t>
            </a: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cxnSp>
        <p:nvCxnSpPr>
          <p:cNvPr id="167" name="Google Shape;167;p17"/>
          <p:cNvCxnSpPr>
            <a:stCxn id="166" idx="3"/>
            <a:endCxn id="168" idx="1"/>
          </p:cNvCxnSpPr>
          <p:nvPr/>
        </p:nvCxnSpPr>
        <p:spPr>
          <a:xfrm rot="10800000" flipH="1">
            <a:off x="5817150" y="3638875"/>
            <a:ext cx="312600" cy="300"/>
          </a:xfrm>
          <a:prstGeom prst="straightConnector1">
            <a:avLst/>
          </a:prstGeom>
          <a:noFill/>
          <a:ln w="9525" cap="flat" cmpd="sng">
            <a:solidFill>
              <a:schemeClr val="dk2"/>
            </a:solidFill>
            <a:prstDash val="solid"/>
            <a:round/>
            <a:headEnd type="none" w="med" len="med"/>
            <a:tailEnd type="triangle" w="med" len="med"/>
          </a:ln>
        </p:spPr>
      </p:cxnSp>
      <p:sp>
        <p:nvSpPr>
          <p:cNvPr id="168" name="Google Shape;168;p17"/>
          <p:cNvSpPr txBox="1"/>
          <p:nvPr/>
        </p:nvSpPr>
        <p:spPr>
          <a:xfrm>
            <a:off x="6129675" y="3115525"/>
            <a:ext cx="1085400" cy="10467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Calibri"/>
                <a:ea typeface="Calibri"/>
                <a:cs typeface="Calibri"/>
                <a:sym typeface="Calibri"/>
              </a:rPr>
              <a:t>Fine-Tuned Stable Diffusion Model</a:t>
            </a:r>
            <a:endParaRPr>
              <a:latin typeface="Calibri"/>
              <a:ea typeface="Calibri"/>
              <a:cs typeface="Calibri"/>
              <a:sym typeface="Calibri"/>
            </a:endParaRPr>
          </a:p>
        </p:txBody>
      </p:sp>
      <p:cxnSp>
        <p:nvCxnSpPr>
          <p:cNvPr id="169" name="Google Shape;169;p17"/>
          <p:cNvCxnSpPr>
            <a:stCxn id="168" idx="3"/>
            <a:endCxn id="163" idx="1"/>
          </p:cNvCxnSpPr>
          <p:nvPr/>
        </p:nvCxnSpPr>
        <p:spPr>
          <a:xfrm>
            <a:off x="7215075" y="3638875"/>
            <a:ext cx="336600" cy="300"/>
          </a:xfrm>
          <a:prstGeom prst="straightConnector1">
            <a:avLst/>
          </a:prstGeom>
          <a:noFill/>
          <a:ln w="9525" cap="flat" cmpd="sng">
            <a:solidFill>
              <a:schemeClr val="dk2"/>
            </a:solidFill>
            <a:prstDash val="solid"/>
            <a:round/>
            <a:headEnd type="none" w="med" len="med"/>
            <a:tailEnd type="triangle" w="med" len="med"/>
          </a:ln>
        </p:spPr>
      </p:cxnSp>
      <p:pic>
        <p:nvPicPr>
          <p:cNvPr id="170" name="Google Shape;170;p17"/>
          <p:cNvPicPr preferRelativeResize="0"/>
          <p:nvPr/>
        </p:nvPicPr>
        <p:blipFill rotWithShape="1">
          <a:blip r:embed="rId4">
            <a:alphaModFix/>
          </a:blip>
          <a:srcRect l="25754" r="26205"/>
          <a:stretch/>
        </p:blipFill>
        <p:spPr>
          <a:xfrm>
            <a:off x="6682233" y="1169275"/>
            <a:ext cx="563825" cy="1173600"/>
          </a:xfrm>
          <a:prstGeom prst="rect">
            <a:avLst/>
          </a:prstGeom>
          <a:noFill/>
          <a:ln>
            <a:noFill/>
          </a:ln>
        </p:spPr>
      </p:pic>
      <p:pic>
        <p:nvPicPr>
          <p:cNvPr id="171" name="Google Shape;171;p17"/>
          <p:cNvPicPr preferRelativeResize="0"/>
          <p:nvPr/>
        </p:nvPicPr>
        <p:blipFill rotWithShape="1">
          <a:blip r:embed="rId5">
            <a:alphaModFix/>
          </a:blip>
          <a:srcRect l="18086"/>
          <a:stretch/>
        </p:blipFill>
        <p:spPr>
          <a:xfrm>
            <a:off x="6129750" y="1217375"/>
            <a:ext cx="529500" cy="107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A/B Testing</a:t>
            </a:r>
            <a:endParaRPr/>
          </a:p>
        </p:txBody>
      </p:sp>
      <p:sp>
        <p:nvSpPr>
          <p:cNvPr id="177" name="Google Shape;177;p18"/>
          <p:cNvSpPr txBox="1">
            <a:spLocks noGrp="1"/>
          </p:cNvSpPr>
          <p:nvPr>
            <p:ph type="body" idx="1"/>
          </p:nvPr>
        </p:nvSpPr>
        <p:spPr>
          <a:xfrm>
            <a:off x="819150" y="1990725"/>
            <a:ext cx="3753000" cy="2448000"/>
          </a:xfrm>
          <a:prstGeom prst="rect">
            <a:avLst/>
          </a:prstGeom>
        </p:spPr>
        <p:txBody>
          <a:bodyPr spcFirstLastPara="1" wrap="square" lIns="91425" tIns="91425" rIns="91425" bIns="91425" anchor="t" anchorCtr="0">
            <a:normAutofit lnSpcReduction="20000"/>
          </a:bodyPr>
          <a:lstStyle/>
          <a:p>
            <a:pPr marL="457200" lvl="0" indent="-298450" algn="l" rtl="0">
              <a:spcBef>
                <a:spcPts val="0"/>
              </a:spcBef>
              <a:spcAft>
                <a:spcPts val="0"/>
              </a:spcAft>
              <a:buClr>
                <a:srgbClr val="000000"/>
              </a:buClr>
              <a:buSzPts val="1100"/>
              <a:buChar char="●"/>
            </a:pPr>
            <a:r>
              <a:rPr lang="en" sz="1100">
                <a:solidFill>
                  <a:srgbClr val="000000"/>
                </a:solidFill>
              </a:rPr>
              <a:t>Goal: Create an advertisement image that </a:t>
            </a:r>
            <a:r>
              <a:rPr lang="en" sz="1100" b="1">
                <a:solidFill>
                  <a:srgbClr val="000000"/>
                </a:solidFill>
              </a:rPr>
              <a:t>maximizes engagement</a:t>
            </a:r>
            <a:r>
              <a:rPr lang="en" sz="1100">
                <a:solidFill>
                  <a:srgbClr val="000000"/>
                </a:solidFill>
              </a:rPr>
              <a:t> with users.</a:t>
            </a:r>
            <a:endParaRPr sz="1100">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Metrics</a:t>
            </a:r>
            <a:endParaRPr>
              <a:solidFill>
                <a:srgbClr val="000000"/>
              </a:solidFill>
            </a:endParaRPr>
          </a:p>
          <a:p>
            <a:pPr marL="1371600" lvl="2" indent="-298450" algn="l" rtl="0">
              <a:spcBef>
                <a:spcPts val="0"/>
              </a:spcBef>
              <a:spcAft>
                <a:spcPts val="0"/>
              </a:spcAft>
              <a:buClr>
                <a:srgbClr val="000000"/>
              </a:buClr>
              <a:buSzPts val="1100"/>
              <a:buChar char="■"/>
            </a:pPr>
            <a:r>
              <a:rPr lang="en" strike="sngStrike">
                <a:solidFill>
                  <a:srgbClr val="000000"/>
                </a:solidFill>
              </a:rPr>
              <a:t>Impressions, Reach, etc.</a:t>
            </a:r>
            <a:endParaRPr strike="sngStrike">
              <a:solidFill>
                <a:srgbClr val="000000"/>
              </a:solidFill>
            </a:endParaRPr>
          </a:p>
          <a:p>
            <a:pPr marL="1371600" lvl="2" indent="-298450" algn="l" rtl="0">
              <a:spcBef>
                <a:spcPts val="0"/>
              </a:spcBef>
              <a:spcAft>
                <a:spcPts val="0"/>
              </a:spcAft>
              <a:buClr>
                <a:srgbClr val="000000"/>
              </a:buClr>
              <a:buSzPts val="1100"/>
              <a:buChar char="■"/>
            </a:pPr>
            <a:r>
              <a:rPr lang="en">
                <a:solidFill>
                  <a:srgbClr val="000000"/>
                </a:solidFill>
              </a:rPr>
              <a:t>Clicks.</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Simulation</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[Proxy] Which advertisement does the user prefer?</a:t>
            </a:r>
            <a:endParaRPr>
              <a:solidFill>
                <a:srgbClr val="000000"/>
              </a:solidFill>
            </a:endParaRPr>
          </a:p>
          <a:p>
            <a:pPr marL="1371600" lvl="2" indent="-298450" algn="l" rtl="0">
              <a:spcBef>
                <a:spcPts val="0"/>
              </a:spcBef>
              <a:spcAft>
                <a:spcPts val="0"/>
              </a:spcAft>
              <a:buClr>
                <a:srgbClr val="000000"/>
              </a:buClr>
              <a:buSzPts val="1100"/>
              <a:buChar char="■"/>
            </a:pPr>
            <a:r>
              <a:rPr lang="en">
                <a:solidFill>
                  <a:srgbClr val="000000"/>
                </a:solidFill>
              </a:rPr>
              <a:t>Most likely to generate a click.</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[Head-to-Head comparison] Generated advertisement image must be better than the existing one to make sense to show to begin with.</a:t>
            </a:r>
            <a:endParaRPr>
              <a:solidFill>
                <a:srgbClr val="000000"/>
              </a:solidFill>
            </a:endParaRPr>
          </a:p>
        </p:txBody>
      </p:sp>
      <p:pic>
        <p:nvPicPr>
          <p:cNvPr id="178" name="Google Shape;178;p18"/>
          <p:cNvPicPr preferRelativeResize="0"/>
          <p:nvPr/>
        </p:nvPicPr>
        <p:blipFill>
          <a:blip r:embed="rId3">
            <a:alphaModFix/>
          </a:blip>
          <a:stretch>
            <a:fillRect/>
          </a:stretch>
        </p:blipFill>
        <p:spPr>
          <a:xfrm>
            <a:off x="4910300" y="1990724"/>
            <a:ext cx="3866850" cy="1962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Selection Model</a:t>
            </a:r>
            <a:endParaRPr/>
          </a:p>
        </p:txBody>
      </p:sp>
      <p:sp>
        <p:nvSpPr>
          <p:cNvPr id="184" name="Google Shape;184;p1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rgbClr val="000000"/>
              </a:buClr>
              <a:buSzPts val="1100"/>
              <a:buChar char="●"/>
            </a:pPr>
            <a:r>
              <a:rPr lang="en" sz="1100">
                <a:solidFill>
                  <a:srgbClr val="000000"/>
                </a:solidFill>
              </a:rPr>
              <a:t>Goal: select best prompts to generate ads for the next round of AB testing</a:t>
            </a:r>
            <a:endParaRPr sz="1100">
              <a:solidFill>
                <a:srgbClr val="000000"/>
              </a:solidFill>
            </a:endParaRPr>
          </a:p>
          <a:p>
            <a:pPr marL="457200" lvl="0" indent="-298450" algn="l" rtl="0">
              <a:spcBef>
                <a:spcPts val="0"/>
              </a:spcBef>
              <a:spcAft>
                <a:spcPts val="0"/>
              </a:spcAft>
              <a:buClr>
                <a:srgbClr val="000000"/>
              </a:buClr>
              <a:buSzPts val="1100"/>
              <a:buChar char="●"/>
            </a:pPr>
            <a:r>
              <a:rPr lang="en">
                <a:solidFill>
                  <a:srgbClr val="000000"/>
                </a:solidFill>
              </a:rPr>
              <a:t>Score Prediction Model</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predicts AB test score of the ad generated by a prompt</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uses word2vec cosine similarity</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Input Generation</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randomly generate untested prompts</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select best prompts (highest predicted score) to use for the next round</a:t>
            </a:r>
            <a:endParaRPr>
              <a:solidFill>
                <a:srgbClr val="000000"/>
              </a:solidFill>
            </a:endParaRPr>
          </a:p>
          <a:p>
            <a:pPr marL="0" lvl="0" indent="0" algn="l" rtl="0">
              <a:spcBef>
                <a:spcPts val="1200"/>
              </a:spcBef>
              <a:spcAft>
                <a:spcPts val="1200"/>
              </a:spcAft>
              <a:buNone/>
            </a:pPr>
            <a:endParaRPr sz="11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2" name="cs260_demo_720p.mov">
            <a:hlinkClick r:id="" action="ppaction://media"/>
            <a:extLst>
              <a:ext uri="{FF2B5EF4-FFF2-40B4-BE49-F238E27FC236}">
                <a16:creationId xmlns:a16="http://schemas.microsoft.com/office/drawing/2014/main" id="{51A71F0A-EA02-C732-650F-D139BDAFA1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02430" y="441056"/>
            <a:ext cx="7139139" cy="42613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8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Conclusions</a:t>
            </a:r>
            <a:endParaRPr/>
          </a:p>
        </p:txBody>
      </p:sp>
      <p:sp>
        <p:nvSpPr>
          <p:cNvPr id="195" name="Google Shape;195;p21"/>
          <p:cNvSpPr txBox="1">
            <a:spLocks noGrp="1"/>
          </p:cNvSpPr>
          <p:nvPr>
            <p:ph type="body" idx="1"/>
          </p:nvPr>
        </p:nvSpPr>
        <p:spPr>
          <a:xfrm>
            <a:off x="819150" y="1304600"/>
            <a:ext cx="7505700" cy="31341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Clr>
                <a:srgbClr val="000000"/>
              </a:buClr>
              <a:buSzPts val="1600"/>
              <a:buChar char="●"/>
            </a:pPr>
            <a:r>
              <a:rPr lang="en" sz="1600">
                <a:solidFill>
                  <a:srgbClr val="000000"/>
                </a:solidFill>
              </a:rPr>
              <a:t>Takeaway</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Using AI/ML in a feedback loop shows results</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Easy to adapt based on key features and metrics</a:t>
            </a:r>
            <a:endParaRPr sz="16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Future work</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Test on a larger region using professional ad services</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Expand metrics to include what features of the images maximized user interaction rather than the image as a whole</a:t>
            </a:r>
            <a:endParaRPr sz="1600">
              <a:solidFill>
                <a:srgbClr val="000000"/>
              </a:solidFill>
            </a:endParaRPr>
          </a:p>
          <a:p>
            <a:pPr marL="914400" lvl="1" indent="-330200" algn="l" rtl="0">
              <a:spcBef>
                <a:spcPts val="0"/>
              </a:spcBef>
              <a:spcAft>
                <a:spcPts val="0"/>
              </a:spcAft>
              <a:buClr>
                <a:srgbClr val="000000"/>
              </a:buClr>
              <a:buSzPts val="1600"/>
              <a:buChar char="○"/>
            </a:pPr>
            <a:r>
              <a:rPr lang="en" sz="1600">
                <a:solidFill>
                  <a:srgbClr val="000000"/>
                </a:solidFill>
              </a:rPr>
              <a:t>Train our own selection model</a:t>
            </a:r>
            <a:endParaRPr sz="1600">
              <a:solidFill>
                <a:srgbClr val="000000"/>
              </a:solidFill>
            </a:endParaRPr>
          </a:p>
        </p:txBody>
      </p: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658</Words>
  <Application>Microsoft Macintosh PowerPoint</Application>
  <PresentationFormat>On-screen Show (16:9)</PresentationFormat>
  <Paragraphs>61</Paragraphs>
  <Slides>10</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Arial</vt:lpstr>
      <vt:lpstr>Nunito</vt:lpstr>
      <vt:lpstr>Shift</vt:lpstr>
      <vt:lpstr>Topic 3: AI-Powered Ad Creatives Generation and Campaign</vt:lpstr>
      <vt:lpstr>Introduction</vt:lpstr>
      <vt:lpstr>Feedback Loop Diagram</vt:lpstr>
      <vt:lpstr>Data Collection</vt:lpstr>
      <vt:lpstr>Dreambooth</vt:lpstr>
      <vt:lpstr>A/B Testing</vt:lpstr>
      <vt:lpstr>Selection Model</vt:lpstr>
      <vt:lpstr>PowerPoint Presentation</vt:lpstr>
      <vt:lpstr>Conclusions</vt:lpstr>
      <vt:lpstr>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3: AI-Powered Ad Creatives Generation and Campaign</dc:title>
  <cp:lastModifiedBy>Albert Stanley</cp:lastModifiedBy>
  <cp:revision>1</cp:revision>
  <dcterms:modified xsi:type="dcterms:W3CDTF">2022-12-12T19:40:23Z</dcterms:modified>
</cp:coreProperties>
</file>